
<file path=[Content_Types].xml><?xml version="1.0" encoding="utf-8"?>
<Types xmlns="http://schemas.openxmlformats.org/package/2006/content-types">
  <Default Extension="png" ContentType="image/png"/>
  <Default Extension="tmp" ContentType="application/octet-stream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9" r:id="rId1"/>
  </p:sldMasterIdLst>
  <p:notesMasterIdLst>
    <p:notesMasterId r:id="rId26"/>
  </p:notesMasterIdLst>
  <p:sldIdLst>
    <p:sldId id="256" r:id="rId2"/>
    <p:sldId id="258" r:id="rId3"/>
    <p:sldId id="259" r:id="rId4"/>
    <p:sldId id="280" r:id="rId5"/>
    <p:sldId id="260" r:id="rId6"/>
    <p:sldId id="279" r:id="rId7"/>
    <p:sldId id="261" r:id="rId8"/>
    <p:sldId id="278" r:id="rId9"/>
    <p:sldId id="263" r:id="rId10"/>
    <p:sldId id="284" r:id="rId11"/>
    <p:sldId id="285" r:id="rId12"/>
    <p:sldId id="265" r:id="rId13"/>
    <p:sldId id="266" r:id="rId14"/>
    <p:sldId id="267" r:id="rId15"/>
    <p:sldId id="268" r:id="rId16"/>
    <p:sldId id="269" r:id="rId17"/>
    <p:sldId id="270" r:id="rId18"/>
    <p:sldId id="276" r:id="rId19"/>
    <p:sldId id="277" r:id="rId20"/>
    <p:sldId id="271" r:id="rId21"/>
    <p:sldId id="272" r:id="rId22"/>
    <p:sldId id="286" r:id="rId23"/>
    <p:sldId id="273" r:id="rId24"/>
    <p:sldId id="274" r:id="rId25"/>
  </p:sldIdLst>
  <p:sldSz cx="12192000" cy="6858000"/>
  <p:notesSz cx="6858000" cy="9144000"/>
  <p:embeddedFontLst>
    <p:embeddedFont>
      <p:font typeface="나눔스퀘어" panose="020B0600000101010101" pitchFamily="50" charset="-127"/>
      <p:regular r:id="rId27"/>
    </p:embeddedFont>
    <p:embeddedFont>
      <p:font typeface="나눔스퀘어 Bold" panose="020B0600000101010101" pitchFamily="50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0B23"/>
    <a:srgbClr val="930F2E"/>
    <a:srgbClr val="D0CECE"/>
    <a:srgbClr val="1A1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765" autoAdjust="0"/>
  </p:normalViewPr>
  <p:slideViewPr>
    <p:cSldViewPr>
      <p:cViewPr>
        <p:scale>
          <a:sx n="66" d="100"/>
          <a:sy n="66" d="100"/>
        </p:scale>
        <p:origin x="581" y="2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tmp>
</file>

<file path=ppt/media/image15.tmp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9A515-D391-40D7-82DD-49E721FF5362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2C26B-C012-41F1-B689-9151FED0E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329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슬라이드에는 </a:t>
            </a:r>
            <a:r>
              <a:rPr lang="en-US" altLang="ko-KR" dirty="0"/>
              <a:t>‘</a:t>
            </a:r>
            <a:r>
              <a:rPr lang="ko-KR" altLang="en-US" dirty="0" err="1"/>
              <a:t>확진자</a:t>
            </a:r>
            <a:r>
              <a:rPr lang="ko-KR" altLang="en-US" dirty="0"/>
              <a:t> 증가로 인한 외출 감소가 일상생활에 미치는 영향</a:t>
            </a:r>
            <a:r>
              <a:rPr lang="en-US" altLang="ko-KR" dirty="0"/>
              <a:t>’</a:t>
            </a:r>
            <a:r>
              <a:rPr lang="ko-KR" altLang="en-US" dirty="0"/>
              <a:t>만을 의미하고 있는 것 같아요</a:t>
            </a:r>
            <a:endParaRPr lang="en-US" altLang="ko-KR" dirty="0"/>
          </a:p>
          <a:p>
            <a:r>
              <a:rPr lang="ko-KR" altLang="en-US" dirty="0"/>
              <a:t>이 슬라이드는 지워도 무방할 것 같습니다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193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ko-KR" altLang="en-US" dirty="0"/>
              <a:t>코로나 </a:t>
            </a:r>
            <a:r>
              <a:rPr lang="ko-KR" altLang="en-US" dirty="0" err="1"/>
              <a:t>확진자</a:t>
            </a:r>
            <a:r>
              <a:rPr lang="ko-KR" altLang="en-US" dirty="0"/>
              <a:t> </a:t>
            </a:r>
            <a:r>
              <a:rPr lang="ko-KR" altLang="en-US" dirty="0" err="1"/>
              <a:t>증감과’를</a:t>
            </a:r>
            <a:r>
              <a:rPr lang="ko-KR" altLang="en-US" dirty="0"/>
              <a:t> 꼭 넣어야 할까요</a:t>
            </a:r>
            <a:r>
              <a:rPr lang="en-US" altLang="ko-KR" dirty="0"/>
              <a:t>? </a:t>
            </a:r>
          </a:p>
          <a:p>
            <a:r>
              <a:rPr lang="en-US" altLang="ko-KR" dirty="0"/>
              <a:t>=&gt; ‘</a:t>
            </a:r>
            <a:r>
              <a:rPr lang="ko-KR" altLang="en-US" dirty="0"/>
              <a:t>코로나 </a:t>
            </a:r>
            <a:r>
              <a:rPr lang="ko-KR" altLang="en-US" dirty="0" err="1"/>
              <a:t>확진자가</a:t>
            </a:r>
            <a:r>
              <a:rPr lang="ko-KR" altLang="en-US" dirty="0"/>
              <a:t> 증가할수록 공공자전거 이용이 늘어난다</a:t>
            </a:r>
            <a:r>
              <a:rPr lang="en-US" altLang="ko-KR" dirty="0"/>
              <a:t>?’ </a:t>
            </a:r>
            <a:r>
              <a:rPr lang="ko-KR" altLang="en-US" dirty="0"/>
              <a:t>이런 식으로 만들어도 괜찮지 않을까요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447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 슬라이드와 고민 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323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 슬라이드 삭제 가능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213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현저하게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이용건수를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보아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‘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수에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영향을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끼친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것으로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판단된다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=&gt;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251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이용 시간 아니고 이용 건수 맞나요</a:t>
            </a:r>
            <a:r>
              <a:rPr lang="en-US" altLang="ko-KR" dirty="0"/>
              <a:t>?? </a:t>
            </a:r>
            <a:r>
              <a:rPr lang="ko-KR" altLang="en-US" dirty="0"/>
              <a:t>확인 부탁드려요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5978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_shape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_shape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</a:t>
            </a:r>
            <a:r>
              <a:rPr lang="en-US" altLang="en-US"/>
              <a:t> </a:t>
            </a:r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부제목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2021-10-01</a:t>
            </a:fld>
            <a:endParaRPr/>
          </a:p>
        </p:txBody>
      </p:sp>
      <p:sp>
        <p:nvSpPr>
          <p:cNvPr id="6" name="layout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0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0_shape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0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2021-10-01</a:t>
            </a:fld>
            <a:endParaRPr/>
          </a:p>
        </p:txBody>
      </p:sp>
      <p:sp>
        <p:nvSpPr>
          <p:cNvPr id="6" name="layout10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0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1_shape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1_shape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2021-10-01</a:t>
            </a:fld>
            <a:endParaRPr/>
          </a:p>
        </p:txBody>
      </p:sp>
      <p:sp>
        <p:nvSpPr>
          <p:cNvPr id="6" name="layout1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1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2_shape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2_shape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2_shape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2021-10-01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layout2_shape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layout2_shape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3_shape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3_shape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3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2021-10-01</a:t>
            </a:fld>
            <a:endParaRPr/>
          </a:p>
        </p:txBody>
      </p:sp>
      <p:sp>
        <p:nvSpPr>
          <p:cNvPr id="6" name="layout3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3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4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4_shape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4_shape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4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2021-10-01</a:t>
            </a:fld>
            <a:endParaRPr/>
          </a:p>
        </p:txBody>
      </p:sp>
      <p:sp>
        <p:nvSpPr>
          <p:cNvPr id="7" name="layout4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4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5_shape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5_shape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5_shape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5_shape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7" name="layout5_shape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8" name="layout5_shape6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2021-10-01</a:t>
            </a:fld>
            <a:endParaRPr/>
          </a:p>
        </p:txBody>
      </p:sp>
      <p:sp>
        <p:nvSpPr>
          <p:cNvPr id="9" name="layout5_shape7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" name="layout5_shape8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6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6_shape2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2021-10-01</a:t>
            </a:fld>
            <a:endParaRPr/>
          </a:p>
        </p:txBody>
      </p:sp>
      <p:sp>
        <p:nvSpPr>
          <p:cNvPr id="5" name="layout6_shape3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" name="layout6_shape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7_shape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2021-10-01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4" name="layout7_shape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5" name="layout7_shape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8_shape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8_shape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8_shape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6" name="layout8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2021-10-01</a:t>
            </a:fld>
            <a:endParaRPr/>
          </a:p>
        </p:txBody>
      </p:sp>
      <p:sp>
        <p:nvSpPr>
          <p:cNvPr id="7" name="layout8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8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9_shape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9_shape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5" name="layout9_shape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6" name="layout9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2021-10-01</a:t>
            </a:fld>
            <a:endParaRPr/>
          </a:p>
        </p:txBody>
      </p:sp>
      <p:sp>
        <p:nvSpPr>
          <p:cNvPr id="7" name="layout9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9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master1_shape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master1_shape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2021-10-01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master1_shape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master1_shape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defTabSz="914400" latinLnBrk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latinLnBrk="1">
        <a:lnSpc>
          <a:spcPct val="90000"/>
        </a:lnSpc>
        <a:spcBef>
          <a:spcPts val="1000"/>
        </a:spcBef>
        <a:buFont typeface="Arial" pitchFamily="2" charset="2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mp"/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1_picture1" descr="AI Can Help Scientists Find a Covid-19 Vaccine | WIRED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7552231" y="2636912"/>
            <a:ext cx="3086924" cy="1584176"/>
          </a:xfrm>
          <a:prstGeom prst="rect">
            <a:avLst/>
          </a:prstGeom>
          <a:noFill/>
        </p:spPr>
      </p:pic>
      <p:sp>
        <p:nvSpPr>
          <p:cNvPr id="4" name="slide1_shape1"/>
          <p:cNvSpPr/>
          <p:nvPr/>
        </p:nvSpPr>
        <p:spPr>
          <a:xfrm>
            <a:off x="2265288" y="3167390"/>
            <a:ext cx="49108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ko-KR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따른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생활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양상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</a:p>
        </p:txBody>
      </p:sp>
      <p:sp>
        <p:nvSpPr>
          <p:cNvPr id="6" name="slide1_shape1">
            <a:extLst>
              <a:ext uri="{FF2B5EF4-FFF2-40B4-BE49-F238E27FC236}">
                <a16:creationId xmlns:a16="http://schemas.microsoft.com/office/drawing/2014/main" id="{94388478-0BCD-4B61-A037-D38771146C30}"/>
              </a:ext>
            </a:extLst>
          </p:cNvPr>
          <p:cNvSpPr/>
          <p:nvPr/>
        </p:nvSpPr>
        <p:spPr>
          <a:xfrm>
            <a:off x="8976320" y="5661248"/>
            <a:ext cx="29816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211001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스파게티팀</a:t>
            </a:r>
          </a:p>
        </p:txBody>
      </p:sp>
      <p:sp>
        <p:nvSpPr>
          <p:cNvPr id="7" name="slide1_shape1">
            <a:extLst>
              <a:ext uri="{FF2B5EF4-FFF2-40B4-BE49-F238E27FC236}">
                <a16:creationId xmlns:a16="http://schemas.microsoft.com/office/drawing/2014/main" id="{02AF12D1-6113-44B7-8075-71920077E8A0}"/>
              </a:ext>
            </a:extLst>
          </p:cNvPr>
          <p:cNvSpPr/>
          <p:nvPr/>
        </p:nvSpPr>
        <p:spPr>
          <a:xfrm>
            <a:off x="9069138" y="6122913"/>
            <a:ext cx="25922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김범중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정진우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가채원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윤진훈</a:t>
            </a:r>
            <a:endParaRPr lang="ko-KR" altLang="en-US"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7_shape3">
            <a:extLst>
              <a:ext uri="{FF2B5EF4-FFF2-40B4-BE49-F238E27FC236}">
                <a16:creationId xmlns:a16="http://schemas.microsoft.com/office/drawing/2014/main" id="{DB545A6A-8C9B-4CC7-9124-C9282B711B23}"/>
              </a:ext>
            </a:extLst>
          </p:cNvPr>
          <p:cNvSpPr/>
          <p:nvPr/>
        </p:nvSpPr>
        <p:spPr>
          <a:xfrm>
            <a:off x="1415480" y="396506"/>
            <a:ext cx="4996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</a:t>
            </a:r>
            <a:endParaRPr sz="16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D7E6C6A-223C-445A-BEC4-C90A22DF33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7" name="slide5_shape4">
            <a:extLst>
              <a:ext uri="{FF2B5EF4-FFF2-40B4-BE49-F238E27FC236}">
                <a16:creationId xmlns:a16="http://schemas.microsoft.com/office/drawing/2014/main" id="{EE2ABE91-ECCE-457D-9D9B-EF9018D2AB9D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D87BDE9-DDA5-41F1-9745-D2C7EA037F4D}"/>
              </a:ext>
            </a:extLst>
          </p:cNvPr>
          <p:cNvGrpSpPr/>
          <p:nvPr/>
        </p:nvGrpSpPr>
        <p:grpSpPr>
          <a:xfrm>
            <a:off x="7365009" y="2977470"/>
            <a:ext cx="4367808" cy="1127241"/>
            <a:chOff x="7817923" y="3090446"/>
            <a:chExt cx="3755586" cy="1127241"/>
          </a:xfrm>
        </p:grpSpPr>
        <p:sp>
          <p:nvSpPr>
            <p:cNvPr id="3" name="slide9_shape1"/>
            <p:cNvSpPr/>
            <p:nvPr/>
          </p:nvSpPr>
          <p:spPr>
            <a:xfrm>
              <a:off x="8112224" y="3090446"/>
              <a:ext cx="31683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인당 평균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건수가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만큼</a:t>
              </a:r>
              <a:endParaRPr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" name="slide9_shape1">
              <a:extLst>
                <a:ext uri="{FF2B5EF4-FFF2-40B4-BE49-F238E27FC236}">
                  <a16:creationId xmlns:a16="http://schemas.microsoft.com/office/drawing/2014/main" id="{38699FB2-D905-4917-BC77-01D41FBD56F0}"/>
                </a:ext>
              </a:extLst>
            </p:cNvPr>
            <p:cNvSpPr/>
            <p:nvPr/>
          </p:nvSpPr>
          <p:spPr>
            <a:xfrm>
              <a:off x="7817923" y="3571356"/>
              <a:ext cx="37555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인당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평균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시간도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비슷한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폭으로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endParaRPr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A7A16D76-AF97-4879-B891-21C842DB46A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b="4722"/>
          <a:stretch/>
        </p:blipFill>
        <p:spPr>
          <a:xfrm>
            <a:off x="355714" y="1594719"/>
            <a:ext cx="6388357" cy="2062644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5497A61F-0C8B-411B-B05B-13FEB73B24FB}"/>
              </a:ext>
            </a:extLst>
          </p:cNvPr>
          <p:cNvGrpSpPr/>
          <p:nvPr/>
        </p:nvGrpSpPr>
        <p:grpSpPr>
          <a:xfrm>
            <a:off x="358940" y="3875088"/>
            <a:ext cx="6385245" cy="2439320"/>
            <a:chOff x="521100" y="3944527"/>
            <a:chExt cx="6919720" cy="2004753"/>
          </a:xfrm>
        </p:grpSpPr>
        <p:pic>
          <p:nvPicPr>
            <p:cNvPr id="27" name="그림 26" descr="텍스트, 실내, 노트북, 스크린샷이(가) 표시된 사진&#10;&#10;자동 생성된 설명">
              <a:extLst>
                <a:ext uri="{FF2B5EF4-FFF2-40B4-BE49-F238E27FC236}">
                  <a16:creationId xmlns:a16="http://schemas.microsoft.com/office/drawing/2014/main" id="{E114565D-F7C3-40CB-B724-972831A3D7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7" t="1069" b="6076"/>
            <a:stretch/>
          </p:blipFill>
          <p:spPr>
            <a:xfrm>
              <a:off x="521100" y="4019814"/>
              <a:ext cx="6918372" cy="1929466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F09C6E34-2394-42A2-BECF-F28E1FA86D73}"/>
                </a:ext>
              </a:extLst>
            </p:cNvPr>
            <p:cNvSpPr/>
            <p:nvPr/>
          </p:nvSpPr>
          <p:spPr>
            <a:xfrm>
              <a:off x="5928652" y="3944527"/>
              <a:ext cx="1512168" cy="377432"/>
            </a:xfrm>
            <a:prstGeom prst="rect">
              <a:avLst/>
            </a:prstGeom>
            <a:solidFill>
              <a:srgbClr val="1A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38311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7_shape3">
            <a:extLst>
              <a:ext uri="{FF2B5EF4-FFF2-40B4-BE49-F238E27FC236}">
                <a16:creationId xmlns:a16="http://schemas.microsoft.com/office/drawing/2014/main" id="{DB545A6A-8C9B-4CC7-9124-C9282B711B23}"/>
              </a:ext>
            </a:extLst>
          </p:cNvPr>
          <p:cNvSpPr/>
          <p:nvPr/>
        </p:nvSpPr>
        <p:spPr>
          <a:xfrm>
            <a:off x="1415480" y="396506"/>
            <a:ext cx="4996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</a:t>
            </a:r>
            <a:endParaRPr sz="16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D7E6C6A-223C-445A-BEC4-C90A22DF33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7" name="slide5_shape4">
            <a:extLst>
              <a:ext uri="{FF2B5EF4-FFF2-40B4-BE49-F238E27FC236}">
                <a16:creationId xmlns:a16="http://schemas.microsoft.com/office/drawing/2014/main" id="{EE2ABE91-ECCE-457D-9D9B-EF9018D2AB9D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09AC9829-23ED-4AF0-B28A-F56C92DA054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b="4722"/>
          <a:stretch/>
        </p:blipFill>
        <p:spPr>
          <a:xfrm>
            <a:off x="355714" y="1594719"/>
            <a:ext cx="6388357" cy="2062644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D4A765E6-9B93-4C27-BA31-6D2B3D709A2B}"/>
              </a:ext>
            </a:extLst>
          </p:cNvPr>
          <p:cNvGrpSpPr/>
          <p:nvPr/>
        </p:nvGrpSpPr>
        <p:grpSpPr>
          <a:xfrm>
            <a:off x="358940" y="3875088"/>
            <a:ext cx="6385245" cy="2439320"/>
            <a:chOff x="521100" y="3944527"/>
            <a:chExt cx="6919720" cy="2004753"/>
          </a:xfrm>
        </p:grpSpPr>
        <p:pic>
          <p:nvPicPr>
            <p:cNvPr id="21" name="그림 20" descr="텍스트, 실내, 노트북, 스크린샷이(가) 표시된 사진&#10;&#10;자동 생성된 설명">
              <a:extLst>
                <a:ext uri="{FF2B5EF4-FFF2-40B4-BE49-F238E27FC236}">
                  <a16:creationId xmlns:a16="http://schemas.microsoft.com/office/drawing/2014/main" id="{EE1A82DE-D5E2-44C9-AE4A-E280686998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7" t="1069" b="6076"/>
            <a:stretch/>
          </p:blipFill>
          <p:spPr>
            <a:xfrm>
              <a:off x="521100" y="4019814"/>
              <a:ext cx="6918372" cy="1929466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2CC7E53-DEC9-41C6-B1A6-BB823E10C687}"/>
                </a:ext>
              </a:extLst>
            </p:cNvPr>
            <p:cNvSpPr/>
            <p:nvPr/>
          </p:nvSpPr>
          <p:spPr>
            <a:xfrm>
              <a:off x="5928652" y="3944527"/>
              <a:ext cx="1512168" cy="377432"/>
            </a:xfrm>
            <a:prstGeom prst="rect">
              <a:avLst/>
            </a:prstGeom>
            <a:solidFill>
              <a:srgbClr val="1A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slide9_shape5">
            <a:extLst>
              <a:ext uri="{FF2B5EF4-FFF2-40B4-BE49-F238E27FC236}">
                <a16:creationId xmlns:a16="http://schemas.microsoft.com/office/drawing/2014/main" id="{883F8DEA-3C43-4989-B2DD-8CB1630D3E7D}"/>
              </a:ext>
            </a:extLst>
          </p:cNvPr>
          <p:cNvSpPr/>
          <p:nvPr/>
        </p:nvSpPr>
        <p:spPr>
          <a:xfrm>
            <a:off x="7396577" y="-205233"/>
            <a:ext cx="739593" cy="7725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49600" kern="1200" dirty="0">
                <a:solidFill>
                  <a:srgbClr val="6F0B23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sz="49600" kern="1200" dirty="0">
              <a:solidFill>
                <a:srgbClr val="6F0B23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slide9_shape1"/>
          <p:cNvSpPr/>
          <p:nvPr/>
        </p:nvSpPr>
        <p:spPr>
          <a:xfrm>
            <a:off x="6888088" y="2927439"/>
            <a:ext cx="42484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거리는</a:t>
            </a:r>
            <a:r>
              <a:rPr lang="en-US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건수와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무관히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월부터</a:t>
            </a:r>
            <a:r>
              <a:rPr lang="en-US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급격 감소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이후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저값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유지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slide9_shape1">
            <a:extLst>
              <a:ext uri="{FF2B5EF4-FFF2-40B4-BE49-F238E27FC236}">
                <a16:creationId xmlns:a16="http://schemas.microsoft.com/office/drawing/2014/main" id="{38699FB2-D905-4917-BC77-01D41FBD56F0}"/>
              </a:ext>
            </a:extLst>
          </p:cNvPr>
          <p:cNvSpPr/>
          <p:nvPr/>
        </p:nvSpPr>
        <p:spPr>
          <a:xfrm>
            <a:off x="6888088" y="3749560"/>
            <a:ext cx="619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문제가 아닐 시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계절적 사회적 영향으로 볼 수 있으나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시간이 인지되었음에도 측정된 이동 거리가 없다는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의문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slide9_shape5">
            <a:extLst>
              <a:ext uri="{FF2B5EF4-FFF2-40B4-BE49-F238E27FC236}">
                <a16:creationId xmlns:a16="http://schemas.microsoft.com/office/drawing/2014/main" id="{DB10B152-6F7B-42F3-AADB-B9B3410900D2}"/>
              </a:ext>
            </a:extLst>
          </p:cNvPr>
          <p:cNvSpPr/>
          <p:nvPr/>
        </p:nvSpPr>
        <p:spPr>
          <a:xfrm>
            <a:off x="6888088" y="4619371"/>
            <a:ext cx="5093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defTabSz="914400" latinLnBrk="1"/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따라서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이동거리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컬럼의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문제로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판단됨</a:t>
            </a:r>
            <a:endParaRPr lang="en-US" altLang="ko-KR" sz="16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9336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0_shape1"/>
          <p:cNvSpPr/>
          <p:nvPr/>
        </p:nvSpPr>
        <p:spPr>
          <a:xfrm>
            <a:off x="2742620" y="3198167"/>
            <a:ext cx="67067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2-2) </a:t>
            </a:r>
            <a:r>
              <a:rPr lang="ko-KR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확진자</a:t>
            </a:r>
            <a:r>
              <a:rPr lang="en-US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증감과</a:t>
            </a:r>
            <a:r>
              <a:rPr lang="en-US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지하철</a:t>
            </a:r>
            <a:r>
              <a:rPr lang="en-US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승객수</a:t>
            </a:r>
            <a:r>
              <a:rPr lang="en-US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변화</a:t>
            </a:r>
            <a:endParaRPr sz="24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11_picture1" descr="이미지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33219" y="1591188"/>
            <a:ext cx="10925562" cy="4407062"/>
          </a:xfrm>
          <a:prstGeom prst="rect">
            <a:avLst/>
          </a:prstGeom>
        </p:spPr>
      </p:pic>
      <p:sp>
        <p:nvSpPr>
          <p:cNvPr id="6" name="slide11_shape3"/>
          <p:cNvSpPr/>
          <p:nvPr/>
        </p:nvSpPr>
        <p:spPr>
          <a:xfrm>
            <a:off x="1431399" y="396506"/>
            <a:ext cx="53126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2-2)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코로나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확진자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증감에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따른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지하철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승객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변화</a:t>
            </a:r>
            <a:endParaRPr sz="16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slide11_shape4"/>
          <p:cNvSpPr/>
          <p:nvPr/>
        </p:nvSpPr>
        <p:spPr>
          <a:xfrm>
            <a:off x="10478525" y="6479808"/>
            <a:ext cx="136237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출처</a:t>
            </a:r>
            <a:r>
              <a:rPr lang="en-US" altLang="ko-KR" sz="12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ko-KR" altLang="en-US" sz="12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공공데이터</a:t>
            </a:r>
          </a:p>
        </p:txBody>
      </p:sp>
      <p:pic>
        <p:nvPicPr>
          <p:cNvPr id="8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7FF7753B-AF19-44F0-8627-2567E50C58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12_picture1" descr="이미지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17354" y="1565461"/>
            <a:ext cx="10498514" cy="4151420"/>
          </a:xfrm>
          <a:prstGeom prst="rect">
            <a:avLst/>
          </a:prstGeom>
        </p:spPr>
      </p:pic>
      <p:sp>
        <p:nvSpPr>
          <p:cNvPr id="8" name="slide11_shape3">
            <a:extLst>
              <a:ext uri="{FF2B5EF4-FFF2-40B4-BE49-F238E27FC236}">
                <a16:creationId xmlns:a16="http://schemas.microsoft.com/office/drawing/2014/main" id="{89F33DC1-3247-4679-A8E8-3A2FF8673D46}"/>
              </a:ext>
            </a:extLst>
          </p:cNvPr>
          <p:cNvSpPr/>
          <p:nvPr/>
        </p:nvSpPr>
        <p:spPr>
          <a:xfrm>
            <a:off x="1431399" y="396506"/>
            <a:ext cx="53126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2-2)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코로나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확진자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증감에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따른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지하철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승객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변화</a:t>
            </a:r>
            <a:endParaRPr sz="16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A593759D-424D-4C9E-A946-C3B9965B3E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0" name="slide5_shape4">
            <a:extLst>
              <a:ext uri="{FF2B5EF4-FFF2-40B4-BE49-F238E27FC236}">
                <a16:creationId xmlns:a16="http://schemas.microsoft.com/office/drawing/2014/main" id="{C17E3DC9-DBBA-41FB-90DE-780A2A799E3D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nppt_16329888069521921" descr="이미지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8480" y="1248149"/>
            <a:ext cx="10684933" cy="4520548"/>
          </a:xfrm>
          <a:prstGeom prst="rect">
            <a:avLst/>
          </a:prstGeom>
        </p:spPr>
      </p:pic>
      <p:pic>
        <p:nvPicPr>
          <p:cNvPr id="7" name="slide13_picture2" descr="이미지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959271" y="1222960"/>
            <a:ext cx="4836722" cy="1912582"/>
          </a:xfrm>
          <a:prstGeom prst="rect">
            <a:avLst/>
          </a:prstGeom>
        </p:spPr>
      </p:pic>
      <p:sp>
        <p:nvSpPr>
          <p:cNvPr id="8" name="slide11_shape3">
            <a:extLst>
              <a:ext uri="{FF2B5EF4-FFF2-40B4-BE49-F238E27FC236}">
                <a16:creationId xmlns:a16="http://schemas.microsoft.com/office/drawing/2014/main" id="{52000F16-A6B7-4EC1-AEE7-1EAAADDD1725}"/>
              </a:ext>
            </a:extLst>
          </p:cNvPr>
          <p:cNvSpPr/>
          <p:nvPr/>
        </p:nvSpPr>
        <p:spPr>
          <a:xfrm>
            <a:off x="1431399" y="396506"/>
            <a:ext cx="53126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2-2)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코로나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확진자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증감에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따른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지하철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승객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변화</a:t>
            </a:r>
            <a:endParaRPr sz="16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06628B27-7863-46D3-AF5F-066E044E65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nppt_16329888069522124" descr="이미지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9359" y="1568708"/>
            <a:ext cx="10337722" cy="4391798"/>
          </a:xfrm>
          <a:prstGeom prst="rect">
            <a:avLst/>
          </a:prstGeom>
        </p:spPr>
      </p:pic>
      <p:pic>
        <p:nvPicPr>
          <p:cNvPr id="7" name="slide14_picture2" descr="이미지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313090" y="931599"/>
            <a:ext cx="5678284" cy="2290456"/>
          </a:xfrm>
          <a:prstGeom prst="rect">
            <a:avLst/>
          </a:prstGeom>
        </p:spPr>
      </p:pic>
      <p:sp>
        <p:nvSpPr>
          <p:cNvPr id="10" name="slide11_shape3">
            <a:extLst>
              <a:ext uri="{FF2B5EF4-FFF2-40B4-BE49-F238E27FC236}">
                <a16:creationId xmlns:a16="http://schemas.microsoft.com/office/drawing/2014/main" id="{5769CDAC-A15C-41EC-A18B-3321A55E6557}"/>
              </a:ext>
            </a:extLst>
          </p:cNvPr>
          <p:cNvSpPr/>
          <p:nvPr/>
        </p:nvSpPr>
        <p:spPr>
          <a:xfrm>
            <a:off x="1431399" y="396506"/>
            <a:ext cx="53126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2-2)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코로나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확진자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증감에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따른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지하철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승객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</a:t>
            </a:r>
            <a:r>
              <a:rPr lang="en-US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변화</a:t>
            </a:r>
            <a:endParaRPr sz="16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1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6E7282B2-A121-4698-94E0-D084C5704F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5_shape1"/>
          <p:cNvSpPr/>
          <p:nvPr/>
        </p:nvSpPr>
        <p:spPr>
          <a:xfrm>
            <a:off x="3145974" y="3198167"/>
            <a:ext cx="59000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2-3) </a:t>
            </a:r>
            <a:r>
              <a:rPr lang="ko-KR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확진자</a:t>
            </a:r>
            <a:r>
              <a:rPr lang="en-US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증감과</a:t>
            </a:r>
            <a:r>
              <a:rPr lang="en-US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온라인</a:t>
            </a:r>
            <a:r>
              <a:rPr lang="en-US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거래액</a:t>
            </a:r>
            <a:endParaRPr sz="24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514833C-9459-4C16-A9AF-444B2136E5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880" y="1988840"/>
            <a:ext cx="7908240" cy="3456384"/>
          </a:xfrm>
          <a:prstGeom prst="rect">
            <a:avLst/>
          </a:prstGeom>
        </p:spPr>
      </p:pic>
      <p:sp>
        <p:nvSpPr>
          <p:cNvPr id="5" name="slide11_shape3">
            <a:extLst>
              <a:ext uri="{FF2B5EF4-FFF2-40B4-BE49-F238E27FC236}">
                <a16:creationId xmlns:a16="http://schemas.microsoft.com/office/drawing/2014/main" id="{9F13183F-AA42-480B-9496-2F3942E03C9B}"/>
              </a:ext>
            </a:extLst>
          </p:cNvPr>
          <p:cNvSpPr/>
          <p:nvPr/>
        </p:nvSpPr>
        <p:spPr>
          <a:xfrm>
            <a:off x="1431399" y="396506"/>
            <a:ext cx="26949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2-2) </a:t>
            </a:r>
            <a:r>
              <a:rPr lang="ko-KR" alt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증감</a:t>
            </a:r>
            <a:endParaRPr sz="16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258996B9-6489-4680-9F06-A1444099BE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667648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2D7C3D1-B605-4AB2-A6B5-2DE993405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76" y="1772816"/>
            <a:ext cx="8136904" cy="3808274"/>
          </a:xfrm>
          <a:prstGeom prst="rect">
            <a:avLst/>
          </a:prstGeom>
        </p:spPr>
      </p:pic>
      <p:sp>
        <p:nvSpPr>
          <p:cNvPr id="4" name="slide11_shape3">
            <a:extLst>
              <a:ext uri="{FF2B5EF4-FFF2-40B4-BE49-F238E27FC236}">
                <a16:creationId xmlns:a16="http://schemas.microsoft.com/office/drawing/2014/main" id="{12DAEBB9-59D2-4AFD-AAE6-134A02288A51}"/>
              </a:ext>
            </a:extLst>
          </p:cNvPr>
          <p:cNvSpPr/>
          <p:nvPr/>
        </p:nvSpPr>
        <p:spPr>
          <a:xfrm>
            <a:off x="1431399" y="396506"/>
            <a:ext cx="193514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2-3) </a:t>
            </a:r>
            <a:r>
              <a:rPr lang="ko-KR" alt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온라인 </a:t>
            </a:r>
            <a:r>
              <a:rPr lang="ko-KR" altLang="en-US" sz="16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거래액</a:t>
            </a:r>
            <a:endParaRPr sz="16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E9F72D6-7899-42F0-A51E-DCCA0E62D3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12255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3_shape1"/>
          <p:cNvSpPr/>
          <p:nvPr/>
        </p:nvSpPr>
        <p:spPr>
          <a:xfrm>
            <a:off x="3383556" y="5779292"/>
            <a:ext cx="54248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변화가</a:t>
            </a:r>
            <a:r>
              <a:rPr lang="en-US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일상</a:t>
            </a:r>
            <a:r>
              <a:rPr lang="en-US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생활에</a:t>
            </a:r>
            <a:r>
              <a:rPr lang="en-US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미치는</a:t>
            </a:r>
            <a:r>
              <a:rPr lang="en-US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영향</a:t>
            </a:r>
          </a:p>
        </p:txBody>
      </p:sp>
      <p:sp>
        <p:nvSpPr>
          <p:cNvPr id="5" name="slide3_shape3"/>
          <p:cNvSpPr/>
          <p:nvPr/>
        </p:nvSpPr>
        <p:spPr>
          <a:xfrm>
            <a:off x="4642995" y="1525456"/>
            <a:ext cx="29293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3200" b="1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주제</a:t>
            </a:r>
            <a:r>
              <a:rPr lang="en-US" altLang="en-US" sz="3200" b="1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3200" b="1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선정</a:t>
            </a:r>
            <a:r>
              <a:rPr lang="en-US" altLang="en-US" sz="3200" b="1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3200" b="1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이유</a:t>
            </a:r>
          </a:p>
        </p:txBody>
      </p:sp>
      <p:sp>
        <p:nvSpPr>
          <p:cNvPr id="6" name="slide3_shape4"/>
          <p:cNvSpPr/>
          <p:nvPr/>
        </p:nvSpPr>
        <p:spPr>
          <a:xfrm>
            <a:off x="7963741" y="3071641"/>
            <a:ext cx="33832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홈트레이닝</a:t>
            </a:r>
            <a:r>
              <a:rPr lang="en-US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</a:t>
            </a:r>
            <a:r>
              <a:rPr lang="en-US" altLang="ko-KR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온라인</a:t>
            </a:r>
            <a:r>
              <a:rPr lang="en-US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쇼핑</a:t>
            </a:r>
            <a:r>
              <a:rPr lang="en-US" altLang="ko-KR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pPr marL="0" algn="l" defTabSz="914400" latinLnBrk="1"/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재택</a:t>
            </a:r>
            <a:r>
              <a:rPr lang="en-US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근무</a:t>
            </a:r>
            <a:r>
              <a:rPr lang="en-US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</a:t>
            </a:r>
            <a:r>
              <a:rPr lang="en-US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등의</a:t>
            </a:r>
            <a:r>
              <a:rPr lang="en-US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증가</a:t>
            </a:r>
            <a:endParaRPr sz="18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slide3_shape5"/>
          <p:cNvSpPr/>
          <p:nvPr/>
        </p:nvSpPr>
        <p:spPr>
          <a:xfrm>
            <a:off x="5125315" y="4745342"/>
            <a:ext cx="1008112" cy="1004388"/>
          </a:xfrm>
          <a:prstGeom prst="downArrow">
            <a:avLst/>
          </a:prstGeom>
          <a:solidFill>
            <a:schemeClr val="bg2">
              <a:lumMod val="90000"/>
            </a:schemeClr>
          </a:solidFill>
          <a:ln w="12700" cap="flat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endParaRPr sz="1800" kern="12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slide3_shape6"/>
          <p:cNvSpPr/>
          <p:nvPr/>
        </p:nvSpPr>
        <p:spPr>
          <a:xfrm>
            <a:off x="4701392" y="3210141"/>
            <a:ext cx="27892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집에서</a:t>
            </a:r>
            <a:r>
              <a:rPr lang="en-US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보내는</a:t>
            </a:r>
            <a:r>
              <a:rPr lang="en-US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</a:t>
            </a:r>
            <a:r>
              <a:rPr lang="en-US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증가</a:t>
            </a:r>
            <a:endParaRPr sz="18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slide3_shape2"/>
          <p:cNvSpPr/>
          <p:nvPr/>
        </p:nvSpPr>
        <p:spPr>
          <a:xfrm>
            <a:off x="1599725" y="3210141"/>
            <a:ext cx="20879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증가</a:t>
            </a:r>
            <a:endParaRPr sz="18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E0CECE-2C85-429B-867F-08B48C1DE3E8}"/>
              </a:ext>
            </a:extLst>
          </p:cNvPr>
          <p:cNvSpPr txBox="1"/>
          <p:nvPr/>
        </p:nvSpPr>
        <p:spPr>
          <a:xfrm>
            <a:off x="1203681" y="2352654"/>
            <a:ext cx="792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7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5869B1-4136-493D-B2DC-15540164E012}"/>
              </a:ext>
            </a:extLst>
          </p:cNvPr>
          <p:cNvSpPr txBox="1"/>
          <p:nvPr/>
        </p:nvSpPr>
        <p:spPr>
          <a:xfrm>
            <a:off x="4219187" y="2355658"/>
            <a:ext cx="792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7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4C0B23-21DD-4611-B514-7FC809577891}"/>
              </a:ext>
            </a:extLst>
          </p:cNvPr>
          <p:cNvSpPr txBox="1"/>
          <p:nvPr/>
        </p:nvSpPr>
        <p:spPr>
          <a:xfrm>
            <a:off x="7429939" y="2228671"/>
            <a:ext cx="792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7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16_picture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176120" y="2636912"/>
            <a:ext cx="3611480" cy="2871206"/>
          </a:xfrm>
          <a:prstGeom prst="rect">
            <a:avLst/>
          </a:prstGeom>
        </p:spPr>
      </p:pic>
      <p:pic>
        <p:nvPicPr>
          <p:cNvPr id="5" name="slide16_picture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11496" y="2636913"/>
            <a:ext cx="4040654" cy="2871204"/>
          </a:xfrm>
          <a:prstGeom prst="rect">
            <a:avLst/>
          </a:prstGeom>
        </p:spPr>
      </p:pic>
      <p:sp>
        <p:nvSpPr>
          <p:cNvPr id="6" name="slide11_shape3">
            <a:extLst>
              <a:ext uri="{FF2B5EF4-FFF2-40B4-BE49-F238E27FC236}">
                <a16:creationId xmlns:a16="http://schemas.microsoft.com/office/drawing/2014/main" id="{69DE5C03-4C2C-408D-9908-2C4DEDB5BC3B}"/>
              </a:ext>
            </a:extLst>
          </p:cNvPr>
          <p:cNvSpPr/>
          <p:nvPr/>
        </p:nvSpPr>
        <p:spPr>
          <a:xfrm>
            <a:off x="1431399" y="396506"/>
            <a:ext cx="17988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2-3)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온라인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거래액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D2A9FBE8-57D9-4B53-AFF5-F645A1DC16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8" name="slide11_shape3">
            <a:extLst>
              <a:ext uri="{FF2B5EF4-FFF2-40B4-BE49-F238E27FC236}">
                <a16:creationId xmlns:a16="http://schemas.microsoft.com/office/drawing/2014/main" id="{34E76875-B607-44C6-94B4-4B3C3C713141}"/>
              </a:ext>
            </a:extLst>
          </p:cNvPr>
          <p:cNvSpPr/>
          <p:nvPr/>
        </p:nvSpPr>
        <p:spPr>
          <a:xfrm>
            <a:off x="3647728" y="1590038"/>
            <a:ext cx="58192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</a:rPr>
              <a:t>코로나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확진자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수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증감과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온라인쇼핑몰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상품군별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거래액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변화</a:t>
            </a:r>
            <a:endParaRPr sz="16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17_shape2"/>
          <p:cNvSpPr/>
          <p:nvPr/>
        </p:nvSpPr>
        <p:spPr>
          <a:xfrm>
            <a:off x="983432" y="5259100"/>
            <a:ext cx="84781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+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온라인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거래액</a:t>
            </a:r>
            <a:endParaRPr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그래프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y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값이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계속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증가하는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그래프만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그려지는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문제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-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)  y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축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값을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확인하니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오름차순이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아님을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발견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문자형으로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인식</a:t>
            </a: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 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된다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판단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 info, </a:t>
            </a:r>
            <a:r>
              <a:rPr lang="en-US" altLang="ko-KR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dtype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확인한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뒤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자료형을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변환해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</a:t>
            </a:r>
            <a:endParaRPr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11_shape3">
            <a:extLst>
              <a:ext uri="{FF2B5EF4-FFF2-40B4-BE49-F238E27FC236}">
                <a16:creationId xmlns:a16="http://schemas.microsoft.com/office/drawing/2014/main" id="{A2D04DBF-986B-4C99-94E9-610AAC694B76}"/>
              </a:ext>
            </a:extLst>
          </p:cNvPr>
          <p:cNvSpPr/>
          <p:nvPr/>
        </p:nvSpPr>
        <p:spPr>
          <a:xfrm>
            <a:off x="1431399" y="396506"/>
            <a:ext cx="2242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중 주요 이슈</a:t>
            </a: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1A327462-54E4-4FDF-A5E1-AB2ADBCB9D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8" name="slide17_shape2">
            <a:extLst>
              <a:ext uri="{FF2B5EF4-FFF2-40B4-BE49-F238E27FC236}">
                <a16:creationId xmlns:a16="http://schemas.microsoft.com/office/drawing/2014/main" id="{1B13ACAE-836D-4A36-B440-A0BD57795794}"/>
              </a:ext>
            </a:extLst>
          </p:cNvPr>
          <p:cNvSpPr/>
          <p:nvPr/>
        </p:nvSpPr>
        <p:spPr>
          <a:xfrm>
            <a:off x="839416" y="1113754"/>
            <a:ext cx="84781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+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코로나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확진자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</a:t>
            </a:r>
            <a:endParaRPr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- </a:t>
            </a:r>
            <a:r>
              <a:rPr lang="ko-KR" altLang="en-US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확진자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일별로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존재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데이터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상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숫자가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누적값이라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처리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필요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-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)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해당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월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마지막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일을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잡아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차로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매달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확진자수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계산해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데이터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셋</a:t>
            </a: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 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만들어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-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만들어진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데이터셋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값을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코로나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라이브의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월별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확진자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수와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대조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비교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확인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</a:t>
            </a:r>
            <a:endParaRPr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17_shape2">
            <a:extLst>
              <a:ext uri="{FF2B5EF4-FFF2-40B4-BE49-F238E27FC236}">
                <a16:creationId xmlns:a16="http://schemas.microsoft.com/office/drawing/2014/main" id="{88A0D13A-BB05-4C31-B3C3-A94FC45DCB73}"/>
              </a:ext>
            </a:extLst>
          </p:cNvPr>
          <p:cNvSpPr/>
          <p:nvPr/>
        </p:nvSpPr>
        <p:spPr>
          <a:xfrm>
            <a:off x="983432" y="2924944"/>
            <a:ext cx="84781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+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공공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자전거</a:t>
            </a: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데이터셋에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결측값과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//N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으로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표현된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값이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존재해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처리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에러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-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) map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특정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문자만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처리시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지정되지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않은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자료는</a:t>
            </a: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 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전부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NAN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값으로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변하는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문제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발생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 replace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를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10" name="slide17_shape2">
            <a:extLst>
              <a:ext uri="{FF2B5EF4-FFF2-40B4-BE49-F238E27FC236}">
                <a16:creationId xmlns:a16="http://schemas.microsoft.com/office/drawing/2014/main" id="{061DA8B2-6F93-4EAC-9AEB-32C92169DEDE}"/>
              </a:ext>
            </a:extLst>
          </p:cNvPr>
          <p:cNvSpPr/>
          <p:nvPr/>
        </p:nvSpPr>
        <p:spPr>
          <a:xfrm>
            <a:off x="1199456" y="3735938"/>
            <a:ext cx="84781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+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지하철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승객수</a:t>
            </a:r>
            <a:endParaRPr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데이터가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일별로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정리되있어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월별로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정리가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필요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              -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)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날짜를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조건으로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지정하여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새로운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데이터셋을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만들어</a:t>
            </a:r>
            <a:r>
              <a:rPr lang="en-US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17_shape2"/>
          <p:cNvSpPr/>
          <p:nvPr/>
        </p:nvSpPr>
        <p:spPr>
          <a:xfrm>
            <a:off x="2736518" y="5243291"/>
            <a:ext cx="84781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온라인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거래액</a:t>
            </a:r>
            <a:endParaRPr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y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계속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증가하는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그려지는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 y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축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확인하니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오름차순이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아님을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발견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문자형으로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인식</a:t>
            </a: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된다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info, </a:t>
            </a:r>
            <a:r>
              <a:rPr lang="en-US" altLang="ko-KR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dtype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뒤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자료형을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변환해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slide11_shape3">
            <a:extLst>
              <a:ext uri="{FF2B5EF4-FFF2-40B4-BE49-F238E27FC236}">
                <a16:creationId xmlns:a16="http://schemas.microsoft.com/office/drawing/2014/main" id="{A2D04DBF-986B-4C99-94E9-610AAC694B76}"/>
              </a:ext>
            </a:extLst>
          </p:cNvPr>
          <p:cNvSpPr/>
          <p:nvPr/>
        </p:nvSpPr>
        <p:spPr>
          <a:xfrm>
            <a:off x="1431399" y="396506"/>
            <a:ext cx="2242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중 주요 이슈</a:t>
            </a: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1A327462-54E4-4FDF-A5E1-AB2ADBCB9D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8" name="slide17_shape2">
            <a:extLst>
              <a:ext uri="{FF2B5EF4-FFF2-40B4-BE49-F238E27FC236}">
                <a16:creationId xmlns:a16="http://schemas.microsoft.com/office/drawing/2014/main" id="{1B13ACAE-836D-4A36-B440-A0BD57795794}"/>
              </a:ext>
            </a:extLst>
          </p:cNvPr>
          <p:cNvSpPr/>
          <p:nvPr/>
        </p:nvSpPr>
        <p:spPr>
          <a:xfrm>
            <a:off x="2765755" y="1444954"/>
            <a:ext cx="84781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일별로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존재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숫자가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누적값이라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필요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마지막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잡아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계산해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셋을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만들어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만들어진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9" name="slide17_shape2">
            <a:extLst>
              <a:ext uri="{FF2B5EF4-FFF2-40B4-BE49-F238E27FC236}">
                <a16:creationId xmlns:a16="http://schemas.microsoft.com/office/drawing/2014/main" id="{88A0D13A-BB05-4C31-B3C3-A94FC45DCB73}"/>
              </a:ext>
            </a:extLst>
          </p:cNvPr>
          <p:cNvSpPr/>
          <p:nvPr/>
        </p:nvSpPr>
        <p:spPr>
          <a:xfrm>
            <a:off x="2675423" y="2762410"/>
            <a:ext cx="86588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l" defTabSz="914400" latinLnBrk="1">
              <a:buFontTx/>
              <a:buChar char="-"/>
            </a:pP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결측값과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//N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표현된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존재해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에러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map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특정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문자만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지정되지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않은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자료는 전부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NAN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변하는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발생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replace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0" name="slide17_shape2">
            <a:extLst>
              <a:ext uri="{FF2B5EF4-FFF2-40B4-BE49-F238E27FC236}">
                <a16:creationId xmlns:a16="http://schemas.microsoft.com/office/drawing/2014/main" id="{061DA8B2-6F93-4EAC-9AEB-32C92169DEDE}"/>
              </a:ext>
            </a:extLst>
          </p:cNvPr>
          <p:cNvSpPr/>
          <p:nvPr/>
        </p:nvSpPr>
        <p:spPr>
          <a:xfrm>
            <a:off x="2790575" y="3765890"/>
            <a:ext cx="84781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지하철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승객수</a:t>
            </a:r>
            <a:endParaRPr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일별로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정리되있어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월별로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정리가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필요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날짜를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조건으로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지정하여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새로운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만들어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1" name="slide11_shape3">
            <a:extLst>
              <a:ext uri="{FF2B5EF4-FFF2-40B4-BE49-F238E27FC236}">
                <a16:creationId xmlns:a16="http://schemas.microsoft.com/office/drawing/2014/main" id="{D233EC4A-A870-43ED-8607-D7660E1391F4}"/>
              </a:ext>
            </a:extLst>
          </p:cNvPr>
          <p:cNvSpPr/>
          <p:nvPr/>
        </p:nvSpPr>
        <p:spPr>
          <a:xfrm>
            <a:off x="948071" y="1546054"/>
            <a:ext cx="15888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수</a:t>
            </a:r>
          </a:p>
        </p:txBody>
      </p:sp>
      <p:sp>
        <p:nvSpPr>
          <p:cNvPr id="12" name="slide11_shape3">
            <a:extLst>
              <a:ext uri="{FF2B5EF4-FFF2-40B4-BE49-F238E27FC236}">
                <a16:creationId xmlns:a16="http://schemas.microsoft.com/office/drawing/2014/main" id="{28D35900-E97B-43D7-8B1F-407366E020C2}"/>
              </a:ext>
            </a:extLst>
          </p:cNvPr>
          <p:cNvSpPr/>
          <p:nvPr/>
        </p:nvSpPr>
        <p:spPr>
          <a:xfrm>
            <a:off x="1116363" y="4055565"/>
            <a:ext cx="14029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지하철 승객 수</a:t>
            </a:r>
          </a:p>
        </p:txBody>
      </p:sp>
      <p:sp>
        <p:nvSpPr>
          <p:cNvPr id="13" name="slide11_shape3">
            <a:extLst>
              <a:ext uri="{FF2B5EF4-FFF2-40B4-BE49-F238E27FC236}">
                <a16:creationId xmlns:a16="http://schemas.microsoft.com/office/drawing/2014/main" id="{76DC2E06-2B9C-4AE6-9BEB-3D5939B51EFC}"/>
              </a:ext>
            </a:extLst>
          </p:cNvPr>
          <p:cNvSpPr/>
          <p:nvPr/>
        </p:nvSpPr>
        <p:spPr>
          <a:xfrm>
            <a:off x="1116363" y="2885448"/>
            <a:ext cx="11657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 자전거</a:t>
            </a:r>
          </a:p>
        </p:txBody>
      </p:sp>
      <p:sp>
        <p:nvSpPr>
          <p:cNvPr id="14" name="slide11_shape3">
            <a:extLst>
              <a:ext uri="{FF2B5EF4-FFF2-40B4-BE49-F238E27FC236}">
                <a16:creationId xmlns:a16="http://schemas.microsoft.com/office/drawing/2014/main" id="{687A0477-1805-4653-A666-3A727057CB64}"/>
              </a:ext>
            </a:extLst>
          </p:cNvPr>
          <p:cNvSpPr/>
          <p:nvPr/>
        </p:nvSpPr>
        <p:spPr>
          <a:xfrm>
            <a:off x="1116363" y="5489513"/>
            <a:ext cx="13516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온라인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거래액</a:t>
            </a:r>
            <a:endParaRPr lang="ko-KR" altLang="en-US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1932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8_shape1"/>
          <p:cNvSpPr/>
          <p:nvPr/>
        </p:nvSpPr>
        <p:spPr>
          <a:xfrm>
            <a:off x="1847528" y="2963627"/>
            <a:ext cx="3550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항목별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많은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요인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" name="slide18_shape1">
            <a:extLst>
              <a:ext uri="{FF2B5EF4-FFF2-40B4-BE49-F238E27FC236}">
                <a16:creationId xmlns:a16="http://schemas.microsoft.com/office/drawing/2014/main" id="{71752600-1B07-40D3-A9FD-1E788E9FD346}"/>
              </a:ext>
            </a:extLst>
          </p:cNvPr>
          <p:cNvSpPr/>
          <p:nvPr/>
        </p:nvSpPr>
        <p:spPr>
          <a:xfrm>
            <a:off x="1847528" y="3853842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품목별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요인을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분석할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있는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6" name="slide18_shape1">
            <a:extLst>
              <a:ext uri="{FF2B5EF4-FFF2-40B4-BE49-F238E27FC236}">
                <a16:creationId xmlns:a16="http://schemas.microsoft.com/office/drawing/2014/main" id="{58ABC4FE-372C-4BF6-9AE3-7E59BF53378E}"/>
              </a:ext>
            </a:extLst>
          </p:cNvPr>
          <p:cNvSpPr/>
          <p:nvPr/>
        </p:nvSpPr>
        <p:spPr>
          <a:xfrm>
            <a:off x="1847528" y="4744056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뉴스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제목을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시각화</a:t>
            </a:r>
          </a:p>
        </p:txBody>
      </p:sp>
      <p:sp>
        <p:nvSpPr>
          <p:cNvPr id="7" name="slide18_shape1">
            <a:extLst>
              <a:ext uri="{FF2B5EF4-FFF2-40B4-BE49-F238E27FC236}">
                <a16:creationId xmlns:a16="http://schemas.microsoft.com/office/drawing/2014/main" id="{95C184C6-FA26-4225-903E-3EF4B11481B3}"/>
              </a:ext>
            </a:extLst>
          </p:cNvPr>
          <p:cNvSpPr/>
          <p:nvPr/>
        </p:nvSpPr>
        <p:spPr>
          <a:xfrm>
            <a:off x="1847528" y="2073412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변화를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파악하기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쉽도록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항목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그래프를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완성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8" name="slide11_shape3">
            <a:extLst>
              <a:ext uri="{FF2B5EF4-FFF2-40B4-BE49-F238E27FC236}">
                <a16:creationId xmlns:a16="http://schemas.microsoft.com/office/drawing/2014/main" id="{89D187C6-AA14-4FCB-8E03-2ACA7EF35ECF}"/>
              </a:ext>
            </a:extLst>
          </p:cNvPr>
          <p:cNvSpPr/>
          <p:nvPr/>
        </p:nvSpPr>
        <p:spPr>
          <a:xfrm>
            <a:off x="1431399" y="396506"/>
            <a:ext cx="26709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dirty="0">
                <a:solidFill>
                  <a:schemeClr val="bg1"/>
                </a:solidFill>
              </a:rPr>
              <a:t>4. </a:t>
            </a:r>
            <a:r>
              <a:rPr lang="ko-KR" altLang="en-US" sz="1600" dirty="0">
                <a:solidFill>
                  <a:schemeClr val="bg1"/>
                </a:solidFill>
              </a:rPr>
              <a:t>개선 사항 </a:t>
            </a:r>
            <a:r>
              <a:rPr lang="en-US" altLang="ko-KR" sz="1600" dirty="0">
                <a:solidFill>
                  <a:schemeClr val="bg1"/>
                </a:solidFill>
              </a:rPr>
              <a:t>(210930 </a:t>
            </a:r>
            <a:r>
              <a:rPr lang="ko-KR" altLang="en-US" sz="1600" dirty="0">
                <a:solidFill>
                  <a:schemeClr val="bg1"/>
                </a:solidFill>
              </a:rPr>
              <a:t>기준</a:t>
            </a:r>
            <a:r>
              <a:rPr lang="en-US" altLang="ko-KR" sz="1600" dirty="0">
                <a:solidFill>
                  <a:schemeClr val="bg1"/>
                </a:solidFill>
              </a:rPr>
              <a:t>)</a:t>
            </a:r>
            <a:endParaRPr sz="16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3D4A97F0-B85A-4FC8-A81D-D73258EE93E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9_shape1"/>
          <p:cNvSpPr/>
          <p:nvPr/>
        </p:nvSpPr>
        <p:spPr>
          <a:xfrm>
            <a:off x="5404279" y="3044279"/>
            <a:ext cx="138344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dist" defTabSz="914400" latinLnBrk="1"/>
            <a:r>
              <a:rPr lang="en-US" altLang="ko-KR" sz="4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Q&amp;A</a:t>
            </a:r>
            <a:endParaRPr sz="4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MEDI:GATE NEWS : 코로나19 1년이 지났는데…선별진료소 운영 법적 근거 없어 애매한 손실보상 기준">
            <a:extLst>
              <a:ext uri="{FF2B5EF4-FFF2-40B4-BE49-F238E27FC236}">
                <a16:creationId xmlns:a16="http://schemas.microsoft.com/office/drawing/2014/main" id="{177B3DED-8DE4-408D-8425-1899513C2B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1" b="7841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733A76C-4806-4844-8430-19194C4098DA}"/>
              </a:ext>
            </a:extLst>
          </p:cNvPr>
          <p:cNvSpPr/>
          <p:nvPr/>
        </p:nvSpPr>
        <p:spPr>
          <a:xfrm>
            <a:off x="-3418" y="-27384"/>
            <a:ext cx="12195417" cy="6885384"/>
          </a:xfrm>
          <a:prstGeom prst="rect">
            <a:avLst/>
          </a:prstGeom>
          <a:solidFill>
            <a:srgbClr val="1A1A1C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lide4_shape1"/>
          <p:cNvSpPr/>
          <p:nvPr/>
        </p:nvSpPr>
        <p:spPr>
          <a:xfrm>
            <a:off x="2699788" y="1747447"/>
            <a:ext cx="2592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추이</a:t>
            </a:r>
            <a:endParaRPr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slide4_shape2"/>
          <p:cNvSpPr/>
          <p:nvPr/>
        </p:nvSpPr>
        <p:spPr>
          <a:xfrm>
            <a:off x="3556145" y="473146"/>
            <a:ext cx="12609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40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sz="40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CA78FD-5FE4-452B-824C-F5A0BBBF1C0A}"/>
              </a:ext>
            </a:extLst>
          </p:cNvPr>
          <p:cNvSpPr txBox="1"/>
          <p:nvPr/>
        </p:nvSpPr>
        <p:spPr>
          <a:xfrm>
            <a:off x="1940134" y="1411743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28D5A4-849F-4C0F-8399-2EFA7FCD9A74}"/>
              </a:ext>
            </a:extLst>
          </p:cNvPr>
          <p:cNvSpPr txBox="1"/>
          <p:nvPr/>
        </p:nvSpPr>
        <p:spPr>
          <a:xfrm>
            <a:off x="1923917" y="2367416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slide4_shape1">
            <a:extLst>
              <a:ext uri="{FF2B5EF4-FFF2-40B4-BE49-F238E27FC236}">
                <a16:creationId xmlns:a16="http://schemas.microsoft.com/office/drawing/2014/main" id="{12B79B7C-55E8-4A59-9B16-6A8CBDAE11DD}"/>
              </a:ext>
            </a:extLst>
          </p:cNvPr>
          <p:cNvSpPr/>
          <p:nvPr/>
        </p:nvSpPr>
        <p:spPr>
          <a:xfrm>
            <a:off x="2699788" y="2678861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증감에 따른 생활 양상 변화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64AE352-A6A5-421A-A2BD-48C13376EA37}"/>
              </a:ext>
            </a:extLst>
          </p:cNvPr>
          <p:cNvGrpSpPr/>
          <p:nvPr/>
        </p:nvGrpSpPr>
        <p:grpSpPr>
          <a:xfrm>
            <a:off x="2748439" y="3099561"/>
            <a:ext cx="6374843" cy="461665"/>
            <a:chOff x="2640564" y="3411147"/>
            <a:chExt cx="6374843" cy="461665"/>
          </a:xfrm>
        </p:grpSpPr>
        <p:sp>
          <p:nvSpPr>
            <p:cNvPr id="14" name="slide4_shape1">
              <a:extLst>
                <a:ext uri="{FF2B5EF4-FFF2-40B4-BE49-F238E27FC236}">
                  <a16:creationId xmlns:a16="http://schemas.microsoft.com/office/drawing/2014/main" id="{6779DE7F-1D86-4ACB-851D-CB3DD042A28D}"/>
                </a:ext>
              </a:extLst>
            </p:cNvPr>
            <p:cNvSpPr/>
            <p:nvPr/>
          </p:nvSpPr>
          <p:spPr>
            <a:xfrm>
              <a:off x="3333328" y="3543785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증감과 공공자전거 이용객 수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시간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6F7753-D59D-40D1-B786-D23B38A1F3D3}"/>
                </a:ext>
              </a:extLst>
            </p:cNvPr>
            <p:cNvSpPr txBox="1"/>
            <p:nvPr/>
          </p:nvSpPr>
          <p:spPr>
            <a:xfrm>
              <a:off x="2640564" y="3411147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2-1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91B6E7A-A3D9-402C-89E4-69C7D93EDD7D}"/>
              </a:ext>
            </a:extLst>
          </p:cNvPr>
          <p:cNvGrpSpPr/>
          <p:nvPr/>
        </p:nvGrpSpPr>
        <p:grpSpPr>
          <a:xfrm>
            <a:off x="2748439" y="3607425"/>
            <a:ext cx="6374843" cy="461665"/>
            <a:chOff x="2640564" y="3919011"/>
            <a:chExt cx="6374843" cy="461665"/>
          </a:xfrm>
        </p:grpSpPr>
        <p:sp>
          <p:nvSpPr>
            <p:cNvPr id="16" name="slide4_shape1">
              <a:extLst>
                <a:ext uri="{FF2B5EF4-FFF2-40B4-BE49-F238E27FC236}">
                  <a16:creationId xmlns:a16="http://schemas.microsoft.com/office/drawing/2014/main" id="{2ACF8F74-99F7-4743-BC3F-529735C4B763}"/>
                </a:ext>
              </a:extLst>
            </p:cNvPr>
            <p:cNvSpPr/>
            <p:nvPr/>
          </p:nvSpPr>
          <p:spPr>
            <a:xfrm>
              <a:off x="3333328" y="4051649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증감과 지하철 승객 수 변화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E79C65-07BC-4B8E-9728-CD29BA5F0F35}"/>
                </a:ext>
              </a:extLst>
            </p:cNvPr>
            <p:cNvSpPr txBox="1"/>
            <p:nvPr/>
          </p:nvSpPr>
          <p:spPr>
            <a:xfrm>
              <a:off x="2640564" y="3919011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2-2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52B302B-C03E-4610-AF04-E45BA274483F}"/>
              </a:ext>
            </a:extLst>
          </p:cNvPr>
          <p:cNvGrpSpPr/>
          <p:nvPr/>
        </p:nvGrpSpPr>
        <p:grpSpPr>
          <a:xfrm>
            <a:off x="2732222" y="4086219"/>
            <a:ext cx="6374843" cy="461665"/>
            <a:chOff x="2624347" y="4397805"/>
            <a:chExt cx="6374843" cy="461665"/>
          </a:xfrm>
        </p:grpSpPr>
        <p:sp>
          <p:nvSpPr>
            <p:cNvPr id="18" name="slide4_shape1">
              <a:extLst>
                <a:ext uri="{FF2B5EF4-FFF2-40B4-BE49-F238E27FC236}">
                  <a16:creationId xmlns:a16="http://schemas.microsoft.com/office/drawing/2014/main" id="{393B7647-FBA4-41A8-B518-457D99D45386}"/>
                </a:ext>
              </a:extLst>
            </p:cNvPr>
            <p:cNvSpPr/>
            <p:nvPr/>
          </p:nvSpPr>
          <p:spPr>
            <a:xfrm>
              <a:off x="3317111" y="4530443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증감과 온라인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거래액</a:t>
              </a:r>
              <a:endPara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AE6046-56F4-4524-82E5-36FF76DD2662}"/>
                </a:ext>
              </a:extLst>
            </p:cNvPr>
            <p:cNvSpPr txBox="1"/>
            <p:nvPr/>
          </p:nvSpPr>
          <p:spPr>
            <a:xfrm>
              <a:off x="2624347" y="4397805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2-3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418E243-252E-4AE7-B435-84E839EA8ED0}"/>
              </a:ext>
            </a:extLst>
          </p:cNvPr>
          <p:cNvSpPr txBox="1"/>
          <p:nvPr/>
        </p:nvSpPr>
        <p:spPr>
          <a:xfrm>
            <a:off x="1940133" y="4511865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slide4_shape1">
            <a:extLst>
              <a:ext uri="{FF2B5EF4-FFF2-40B4-BE49-F238E27FC236}">
                <a16:creationId xmlns:a16="http://schemas.microsoft.com/office/drawing/2014/main" id="{B1B113A2-B74D-4F51-8544-6E8D0D2B091F}"/>
              </a:ext>
            </a:extLst>
          </p:cNvPr>
          <p:cNvSpPr/>
          <p:nvPr/>
        </p:nvSpPr>
        <p:spPr>
          <a:xfrm>
            <a:off x="2675517" y="4827839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중 주요 이슈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67DE01-5A38-4100-AB19-C2DDA2742D64}"/>
              </a:ext>
            </a:extLst>
          </p:cNvPr>
          <p:cNvSpPr txBox="1"/>
          <p:nvPr/>
        </p:nvSpPr>
        <p:spPr>
          <a:xfrm>
            <a:off x="1923917" y="5313982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4" name="slide4_shape1">
            <a:extLst>
              <a:ext uri="{FF2B5EF4-FFF2-40B4-BE49-F238E27FC236}">
                <a16:creationId xmlns:a16="http://schemas.microsoft.com/office/drawing/2014/main" id="{711DE418-3DA8-47BC-A533-F9B0ED45B50F}"/>
              </a:ext>
            </a:extLst>
          </p:cNvPr>
          <p:cNvSpPr/>
          <p:nvPr/>
        </p:nvSpPr>
        <p:spPr>
          <a:xfrm>
            <a:off x="2675517" y="5590981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개선 사항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MEDI:GATE NEWS : 코로나19 1년이 지났는데…선별진료소 운영 법적 근거 없어 애매한 손실보상 기준">
            <a:extLst>
              <a:ext uri="{FF2B5EF4-FFF2-40B4-BE49-F238E27FC236}">
                <a16:creationId xmlns:a16="http://schemas.microsoft.com/office/drawing/2014/main" id="{177B3DED-8DE4-408D-8425-1899513C2B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1" b="7841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733A76C-4806-4844-8430-19194C4098DA}"/>
              </a:ext>
            </a:extLst>
          </p:cNvPr>
          <p:cNvSpPr/>
          <p:nvPr/>
        </p:nvSpPr>
        <p:spPr>
          <a:xfrm>
            <a:off x="-3418" y="-27384"/>
            <a:ext cx="12195417" cy="6885384"/>
          </a:xfrm>
          <a:prstGeom prst="rect">
            <a:avLst/>
          </a:prstGeom>
          <a:solidFill>
            <a:srgbClr val="1A1A1C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lide4_shape1"/>
          <p:cNvSpPr/>
          <p:nvPr/>
        </p:nvSpPr>
        <p:spPr>
          <a:xfrm>
            <a:off x="2699788" y="1747447"/>
            <a:ext cx="2592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추이</a:t>
            </a:r>
            <a:endParaRPr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slide4_shape2"/>
          <p:cNvSpPr/>
          <p:nvPr/>
        </p:nvSpPr>
        <p:spPr>
          <a:xfrm>
            <a:off x="3556145" y="473146"/>
            <a:ext cx="12609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40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sz="40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CA78FD-5FE4-452B-824C-F5A0BBBF1C0A}"/>
              </a:ext>
            </a:extLst>
          </p:cNvPr>
          <p:cNvSpPr txBox="1"/>
          <p:nvPr/>
        </p:nvSpPr>
        <p:spPr>
          <a:xfrm>
            <a:off x="2201915" y="1199164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28D5A4-849F-4C0F-8399-2EFA7FCD9A74}"/>
              </a:ext>
            </a:extLst>
          </p:cNvPr>
          <p:cNvSpPr txBox="1"/>
          <p:nvPr/>
        </p:nvSpPr>
        <p:spPr>
          <a:xfrm>
            <a:off x="2185698" y="2154837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slide4_shape1">
            <a:extLst>
              <a:ext uri="{FF2B5EF4-FFF2-40B4-BE49-F238E27FC236}">
                <a16:creationId xmlns:a16="http://schemas.microsoft.com/office/drawing/2014/main" id="{12B79B7C-55E8-4A59-9B16-6A8CBDAE11DD}"/>
              </a:ext>
            </a:extLst>
          </p:cNvPr>
          <p:cNvSpPr/>
          <p:nvPr/>
        </p:nvSpPr>
        <p:spPr>
          <a:xfrm>
            <a:off x="2699788" y="2678861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수에 따른 생활 양상 변화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64AE352-A6A5-421A-A2BD-48C13376EA37}"/>
              </a:ext>
            </a:extLst>
          </p:cNvPr>
          <p:cNvGrpSpPr/>
          <p:nvPr/>
        </p:nvGrpSpPr>
        <p:grpSpPr>
          <a:xfrm>
            <a:off x="2748439" y="3099561"/>
            <a:ext cx="6374843" cy="461665"/>
            <a:chOff x="2640564" y="3411147"/>
            <a:chExt cx="6374843" cy="461665"/>
          </a:xfrm>
        </p:grpSpPr>
        <p:sp>
          <p:nvSpPr>
            <p:cNvPr id="14" name="slide4_shape1">
              <a:extLst>
                <a:ext uri="{FF2B5EF4-FFF2-40B4-BE49-F238E27FC236}">
                  <a16:creationId xmlns:a16="http://schemas.microsoft.com/office/drawing/2014/main" id="{6779DE7F-1D86-4ACB-851D-CB3DD042A28D}"/>
                </a:ext>
              </a:extLst>
            </p:cNvPr>
            <p:cNvSpPr/>
            <p:nvPr/>
          </p:nvSpPr>
          <p:spPr>
            <a:xfrm>
              <a:off x="3333328" y="3543785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수 증감과 공공자전거 이용객 수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6F7753-D59D-40D1-B786-D23B38A1F3D3}"/>
                </a:ext>
              </a:extLst>
            </p:cNvPr>
            <p:cNvSpPr txBox="1"/>
            <p:nvPr/>
          </p:nvSpPr>
          <p:spPr>
            <a:xfrm>
              <a:off x="2640564" y="3411147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2-1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91B6E7A-A3D9-402C-89E4-69C7D93EDD7D}"/>
              </a:ext>
            </a:extLst>
          </p:cNvPr>
          <p:cNvGrpSpPr/>
          <p:nvPr/>
        </p:nvGrpSpPr>
        <p:grpSpPr>
          <a:xfrm>
            <a:off x="2748439" y="3607425"/>
            <a:ext cx="6374843" cy="461665"/>
            <a:chOff x="2640564" y="3919011"/>
            <a:chExt cx="6374843" cy="461665"/>
          </a:xfrm>
        </p:grpSpPr>
        <p:sp>
          <p:nvSpPr>
            <p:cNvPr id="16" name="slide4_shape1">
              <a:extLst>
                <a:ext uri="{FF2B5EF4-FFF2-40B4-BE49-F238E27FC236}">
                  <a16:creationId xmlns:a16="http://schemas.microsoft.com/office/drawing/2014/main" id="{2ACF8F74-99F7-4743-BC3F-529735C4B763}"/>
                </a:ext>
              </a:extLst>
            </p:cNvPr>
            <p:cNvSpPr/>
            <p:nvPr/>
          </p:nvSpPr>
          <p:spPr>
            <a:xfrm>
              <a:off x="3333328" y="4051649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수 증감과 지하철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승객수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변화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E79C65-07BC-4B8E-9728-CD29BA5F0F35}"/>
                </a:ext>
              </a:extLst>
            </p:cNvPr>
            <p:cNvSpPr txBox="1"/>
            <p:nvPr/>
          </p:nvSpPr>
          <p:spPr>
            <a:xfrm>
              <a:off x="2640564" y="3919011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2-2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52B302B-C03E-4610-AF04-E45BA274483F}"/>
              </a:ext>
            </a:extLst>
          </p:cNvPr>
          <p:cNvGrpSpPr/>
          <p:nvPr/>
        </p:nvGrpSpPr>
        <p:grpSpPr>
          <a:xfrm>
            <a:off x="2732222" y="4086219"/>
            <a:ext cx="6374843" cy="461665"/>
            <a:chOff x="2624347" y="4397805"/>
            <a:chExt cx="6374843" cy="461665"/>
          </a:xfrm>
        </p:grpSpPr>
        <p:sp>
          <p:nvSpPr>
            <p:cNvPr id="18" name="slide4_shape1">
              <a:extLst>
                <a:ext uri="{FF2B5EF4-FFF2-40B4-BE49-F238E27FC236}">
                  <a16:creationId xmlns:a16="http://schemas.microsoft.com/office/drawing/2014/main" id="{393B7647-FBA4-41A8-B518-457D99D45386}"/>
                </a:ext>
              </a:extLst>
            </p:cNvPr>
            <p:cNvSpPr/>
            <p:nvPr/>
          </p:nvSpPr>
          <p:spPr>
            <a:xfrm>
              <a:off x="3317111" y="4530443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수 증감과 온라인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거래액</a:t>
              </a:r>
              <a:endPara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AE6046-56F4-4524-82E5-36FF76DD2662}"/>
                </a:ext>
              </a:extLst>
            </p:cNvPr>
            <p:cNvSpPr txBox="1"/>
            <p:nvPr/>
          </p:nvSpPr>
          <p:spPr>
            <a:xfrm>
              <a:off x="2624347" y="4397805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2-3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418E243-252E-4AE7-B435-84E839EA8ED0}"/>
              </a:ext>
            </a:extLst>
          </p:cNvPr>
          <p:cNvSpPr txBox="1"/>
          <p:nvPr/>
        </p:nvSpPr>
        <p:spPr>
          <a:xfrm>
            <a:off x="2201914" y="4299286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slide4_shape1">
            <a:extLst>
              <a:ext uri="{FF2B5EF4-FFF2-40B4-BE49-F238E27FC236}">
                <a16:creationId xmlns:a16="http://schemas.microsoft.com/office/drawing/2014/main" id="{B1B113A2-B74D-4F51-8544-6E8D0D2B091F}"/>
              </a:ext>
            </a:extLst>
          </p:cNvPr>
          <p:cNvSpPr/>
          <p:nvPr/>
        </p:nvSpPr>
        <p:spPr>
          <a:xfrm>
            <a:off x="2675517" y="4827839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이슈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67DE01-5A38-4100-AB19-C2DDA2742D64}"/>
              </a:ext>
            </a:extLst>
          </p:cNvPr>
          <p:cNvSpPr txBox="1"/>
          <p:nvPr/>
        </p:nvSpPr>
        <p:spPr>
          <a:xfrm>
            <a:off x="2185698" y="5101403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4" name="slide4_shape1">
            <a:extLst>
              <a:ext uri="{FF2B5EF4-FFF2-40B4-BE49-F238E27FC236}">
                <a16:creationId xmlns:a16="http://schemas.microsoft.com/office/drawing/2014/main" id="{711DE418-3DA8-47BC-A533-F9B0ED45B50F}"/>
              </a:ext>
            </a:extLst>
          </p:cNvPr>
          <p:cNvSpPr/>
          <p:nvPr/>
        </p:nvSpPr>
        <p:spPr>
          <a:xfrm>
            <a:off x="2675517" y="5590981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개선사항</a:t>
            </a:r>
          </a:p>
        </p:txBody>
      </p:sp>
    </p:spTree>
    <p:extLst>
      <p:ext uri="{BB962C8B-B14F-4D97-AF65-F5344CB8AC3E}">
        <p14:creationId xmlns:p14="http://schemas.microsoft.com/office/powerpoint/2010/main" val="2588594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5_picture1"/>
          <p:cNvPicPr>
            <a:picLocks noChangeAspect="1"/>
          </p:cNvPicPr>
          <p:nvPr/>
        </p:nvPicPr>
        <p:blipFill>
          <a:blip r:embed="rId2" cstate="print"/>
          <a:srcRect l="75173" b="70982"/>
          <a:stretch>
            <a:fillRect/>
          </a:stretch>
        </p:blipFill>
        <p:spPr>
          <a:xfrm>
            <a:off x="1796650" y="5229200"/>
            <a:ext cx="2067102" cy="1087324"/>
          </a:xfrm>
          <a:prstGeom prst="rect">
            <a:avLst/>
          </a:prstGeom>
        </p:spPr>
      </p:pic>
      <p:sp>
        <p:nvSpPr>
          <p:cNvPr id="5" name="slide5_shape2"/>
          <p:cNvSpPr/>
          <p:nvPr/>
        </p:nvSpPr>
        <p:spPr>
          <a:xfrm>
            <a:off x="1441294" y="396506"/>
            <a:ext cx="2422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추이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slide5_picture2"/>
          <p:cNvPicPr>
            <a:picLocks noChangeAspect="1"/>
          </p:cNvPicPr>
          <p:nvPr/>
        </p:nvPicPr>
        <p:blipFill>
          <a:blip r:embed="rId2" cstate="print"/>
          <a:srcRect r="23633"/>
          <a:stretch>
            <a:fillRect/>
          </a:stretch>
        </p:blipFill>
        <p:spPr>
          <a:xfrm>
            <a:off x="744260" y="2346978"/>
            <a:ext cx="4628130" cy="2727466"/>
          </a:xfrm>
          <a:prstGeom prst="rect">
            <a:avLst/>
          </a:prstGeom>
        </p:spPr>
      </p:pic>
      <p:pic>
        <p:nvPicPr>
          <p:cNvPr id="9" name="slide5_picture3" descr="이미지"/>
          <p:cNvPicPr>
            <a:picLocks noChangeAspect="1"/>
          </p:cNvPicPr>
          <p:nvPr/>
        </p:nvPicPr>
        <p:blipFill>
          <a:blip r:embed="rId3" cstate="print"/>
          <a:srcRect l="88878" b="71917"/>
          <a:stretch>
            <a:fillRect/>
          </a:stretch>
        </p:blipFill>
        <p:spPr>
          <a:xfrm>
            <a:off x="8760653" y="4740316"/>
            <a:ext cx="1073712" cy="1140424"/>
          </a:xfrm>
          <a:prstGeom prst="rect">
            <a:avLst/>
          </a:prstGeom>
        </p:spPr>
      </p:pic>
      <p:pic>
        <p:nvPicPr>
          <p:cNvPr id="10" name="slide5_picture4" descr="이미지"/>
          <p:cNvPicPr>
            <a:picLocks noChangeAspect="1"/>
          </p:cNvPicPr>
          <p:nvPr/>
        </p:nvPicPr>
        <p:blipFill>
          <a:blip r:embed="rId3" cstate="print"/>
          <a:srcRect r="9699"/>
          <a:stretch>
            <a:fillRect/>
          </a:stretch>
        </p:blipFill>
        <p:spPr>
          <a:xfrm>
            <a:off x="6767324" y="2487016"/>
            <a:ext cx="4837108" cy="2253300"/>
          </a:xfrm>
          <a:prstGeom prst="rect">
            <a:avLst/>
          </a:prstGeom>
        </p:spPr>
      </p:pic>
      <p:cxnSp>
        <p:nvCxnSpPr>
          <p:cNvPr id="11" name="slide5_shape5"/>
          <p:cNvCxnSpPr/>
          <p:nvPr/>
        </p:nvCxnSpPr>
        <p:spPr>
          <a:xfrm>
            <a:off x="6096000" y="2164470"/>
            <a:ext cx="0" cy="3364462"/>
          </a:xfrm>
          <a:prstGeom prst="line">
            <a:avLst/>
          </a:prstGeom>
          <a:ln w="38100" cap="flat">
            <a:solidFill>
              <a:schemeClr val="bg2">
                <a:lumMod val="75000"/>
              </a:schemeClr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5_shape6"/>
          <p:cNvSpPr/>
          <p:nvPr/>
        </p:nvSpPr>
        <p:spPr>
          <a:xfrm>
            <a:off x="2618089" y="1562582"/>
            <a:ext cx="880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변화율</a:t>
            </a:r>
          </a:p>
        </p:txBody>
      </p:sp>
      <p:sp>
        <p:nvSpPr>
          <p:cNvPr id="13" name="slide5_shape7"/>
          <p:cNvSpPr/>
          <p:nvPr/>
        </p:nvSpPr>
        <p:spPr>
          <a:xfrm>
            <a:off x="8857273" y="1825737"/>
            <a:ext cx="880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변화량</a:t>
            </a: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CE1ED495-AAB2-48BB-A06B-983F2800B4D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6" name="slide5_shape4">
            <a:extLst>
              <a:ext uri="{FF2B5EF4-FFF2-40B4-BE49-F238E27FC236}">
                <a16:creationId xmlns:a16="http://schemas.microsoft.com/office/drawing/2014/main" id="{D06EEFE0-E86B-4CA4-B331-5476401D89F0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통계포털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5_shape2"/>
          <p:cNvSpPr/>
          <p:nvPr/>
        </p:nvSpPr>
        <p:spPr>
          <a:xfrm>
            <a:off x="1441294" y="396506"/>
            <a:ext cx="2422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추이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slide5_shape4"/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통계포털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CE1ED495-AAB2-48BB-A06B-983F2800B4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7723657-D3DC-485A-BA75-31F40D9C48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729"/>
          <a:stretch/>
        </p:blipFill>
        <p:spPr>
          <a:xfrm>
            <a:off x="1238526" y="1412776"/>
            <a:ext cx="9714948" cy="431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102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6_shape1"/>
          <p:cNvSpPr/>
          <p:nvPr/>
        </p:nvSpPr>
        <p:spPr>
          <a:xfrm>
            <a:off x="2045532" y="3198167"/>
            <a:ext cx="81009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2-1)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따른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7_shape1"/>
          <p:cNvSpPr/>
          <p:nvPr/>
        </p:nvSpPr>
        <p:spPr>
          <a:xfrm>
            <a:off x="1790506" y="2031532"/>
            <a:ext cx="86109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이용이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감소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 것으로 판단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slide7_shape3"/>
          <p:cNvSpPr/>
          <p:nvPr/>
        </p:nvSpPr>
        <p:spPr>
          <a:xfrm>
            <a:off x="1415480" y="396506"/>
            <a:ext cx="53046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0970C0A-AB67-4B4D-AC63-7AFF30FB05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6" r="1622" b="6896"/>
          <a:stretch/>
        </p:blipFill>
        <p:spPr>
          <a:xfrm>
            <a:off x="1055440" y="3163908"/>
            <a:ext cx="10081120" cy="3122472"/>
          </a:xfrm>
          <a:prstGeom prst="rect">
            <a:avLst/>
          </a:prstGeom>
        </p:spPr>
      </p:pic>
      <p:pic>
        <p:nvPicPr>
          <p:cNvPr id="10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690E64DE-7BFA-48CE-8497-D00A6DC325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2" name="slide7_shape1">
            <a:extLst>
              <a:ext uri="{FF2B5EF4-FFF2-40B4-BE49-F238E27FC236}">
                <a16:creationId xmlns:a16="http://schemas.microsoft.com/office/drawing/2014/main" id="{6927D05C-7DEB-4D9B-B70B-7255E0DB7552}"/>
              </a:ext>
            </a:extLst>
          </p:cNvPr>
          <p:cNvSpPr/>
          <p:nvPr/>
        </p:nvSpPr>
        <p:spPr>
          <a:xfrm>
            <a:off x="2021108" y="1504696"/>
            <a:ext cx="810775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월의 이용 건수가 현저히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것으로 보아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원형: 비어 있음 1">
            <a:extLst>
              <a:ext uri="{FF2B5EF4-FFF2-40B4-BE49-F238E27FC236}">
                <a16:creationId xmlns:a16="http://schemas.microsoft.com/office/drawing/2014/main" id="{1EBD1590-FE59-41BF-ABF2-6FD4C15D0F32}"/>
              </a:ext>
            </a:extLst>
          </p:cNvPr>
          <p:cNvSpPr/>
          <p:nvPr/>
        </p:nvSpPr>
        <p:spPr>
          <a:xfrm>
            <a:off x="7104112" y="4584190"/>
            <a:ext cx="648072" cy="645010"/>
          </a:xfrm>
          <a:prstGeom prst="donut">
            <a:avLst>
              <a:gd name="adj" fmla="val 5784"/>
            </a:avLst>
          </a:prstGeom>
          <a:solidFill>
            <a:srgbClr val="93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slide5_shape4">
            <a:extLst>
              <a:ext uri="{FF2B5EF4-FFF2-40B4-BE49-F238E27FC236}">
                <a16:creationId xmlns:a16="http://schemas.microsoft.com/office/drawing/2014/main" id="{20AEE9F1-1AEB-4EA8-83C3-D59537DD43C8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0384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CA428EBD-744E-4430-B441-CA31DC1F85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6" r="1680" b="3940"/>
          <a:stretch/>
        </p:blipFill>
        <p:spPr>
          <a:xfrm>
            <a:off x="335360" y="3183891"/>
            <a:ext cx="11325278" cy="3086018"/>
          </a:xfrm>
          <a:prstGeom prst="rect">
            <a:avLst/>
          </a:prstGeom>
        </p:spPr>
      </p:pic>
      <p:sp>
        <p:nvSpPr>
          <p:cNvPr id="9" name="slide7_shape3">
            <a:extLst>
              <a:ext uri="{FF2B5EF4-FFF2-40B4-BE49-F238E27FC236}">
                <a16:creationId xmlns:a16="http://schemas.microsoft.com/office/drawing/2014/main" id="{37950810-718E-4DF8-8548-C19AED1DAE86}"/>
              </a:ext>
            </a:extLst>
          </p:cNvPr>
          <p:cNvSpPr/>
          <p:nvPr/>
        </p:nvSpPr>
        <p:spPr>
          <a:xfrm>
            <a:off x="1415480" y="396506"/>
            <a:ext cx="4996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</a:t>
            </a:r>
            <a:endParaRPr sz="16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73FA1FDF-ED45-4D49-BC9A-49DEDF8431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F3D6D4C-C816-4239-8475-4AB23FA0D6F5}"/>
              </a:ext>
            </a:extLst>
          </p:cNvPr>
          <p:cNvGrpSpPr/>
          <p:nvPr/>
        </p:nvGrpSpPr>
        <p:grpSpPr>
          <a:xfrm>
            <a:off x="2671783" y="1336277"/>
            <a:ext cx="6848435" cy="1417094"/>
            <a:chOff x="2671783" y="1336277"/>
            <a:chExt cx="6848435" cy="1417094"/>
          </a:xfrm>
        </p:grpSpPr>
        <p:sp>
          <p:nvSpPr>
            <p:cNvPr id="3" name="slide8_shape1"/>
            <p:cNvSpPr/>
            <p:nvPr/>
          </p:nvSpPr>
          <p:spPr>
            <a:xfrm>
              <a:off x="2671783" y="1336277"/>
              <a:ext cx="6848435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2020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년</a:t>
              </a:r>
              <a:r>
                <a:rPr lang="en-US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8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월</a:t>
              </a:r>
              <a:r>
                <a:rPr lang="en-US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총</a:t>
              </a:r>
              <a:r>
                <a:rPr lang="en-US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건수 </a:t>
              </a:r>
              <a:r>
                <a:rPr lang="ko-KR" altLang="en-US" sz="2200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1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 평균 </a:t>
              </a:r>
              <a:r>
                <a:rPr lang="ko-KR" altLang="en-US" sz="2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건수 </a:t>
              </a:r>
              <a:r>
                <a:rPr lang="ko-KR" altLang="en-US" sz="2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endParaRPr lang="en-US" altLang="ko-KR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3" name="slide8_shape1">
              <a:extLst>
                <a:ext uri="{FF2B5EF4-FFF2-40B4-BE49-F238E27FC236}">
                  <a16:creationId xmlns:a16="http://schemas.microsoft.com/office/drawing/2014/main" id="{C3F0F118-1EEB-4574-A730-91EF7097CF3A}"/>
                </a:ext>
              </a:extLst>
            </p:cNvPr>
            <p:cNvSpPr/>
            <p:nvPr/>
          </p:nvSpPr>
          <p:spPr>
            <a:xfrm>
              <a:off x="3782559" y="1829380"/>
              <a:ext cx="462688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총 이용 감소율 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&lt;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 평균 이용 감소율</a:t>
              </a:r>
              <a:endPara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4" name="slide8_shape1">
              <a:extLst>
                <a:ext uri="{FF2B5EF4-FFF2-40B4-BE49-F238E27FC236}">
                  <a16:creationId xmlns:a16="http://schemas.microsoft.com/office/drawing/2014/main" id="{FC95E7CD-B6BF-4EF6-B3B6-2BCF37D7E9B2}"/>
                </a:ext>
              </a:extLst>
            </p:cNvPr>
            <p:cNvSpPr/>
            <p:nvPr/>
          </p:nvSpPr>
          <p:spPr>
            <a:xfrm>
              <a:off x="2847540" y="2322484"/>
              <a:ext cx="6496919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 유저 중 </a:t>
              </a:r>
              <a:r>
                <a:rPr lang="ko-KR" altLang="en-US" sz="2200" kern="12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헤비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유저들의 비중이 많은 것을 알 수 있음</a:t>
              </a:r>
              <a:endPara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986BF6C3-CBC0-4293-B1E7-813FF2C09F43}"/>
              </a:ext>
            </a:extLst>
          </p:cNvPr>
          <p:cNvSpPr/>
          <p:nvPr/>
        </p:nvSpPr>
        <p:spPr>
          <a:xfrm>
            <a:off x="7176120" y="4709098"/>
            <a:ext cx="648072" cy="645010"/>
          </a:xfrm>
          <a:prstGeom prst="donut">
            <a:avLst>
              <a:gd name="adj" fmla="val 5784"/>
            </a:avLst>
          </a:prstGeom>
          <a:solidFill>
            <a:srgbClr val="93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slide5_shape4">
            <a:extLst>
              <a:ext uri="{FF2B5EF4-FFF2-40B4-BE49-F238E27FC236}">
                <a16:creationId xmlns:a16="http://schemas.microsoft.com/office/drawing/2014/main" id="{5FAAFB79-DF43-4CA8-9A7D-E91E930C4F3B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맑은 고딕"/>
        <a:ea typeface=""/>
        <a:cs typeface=""/>
        <a:font script="Arab" typeface="Times New Roman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 Light"/>
        <a:font script="Hant" typeface="新細明體"/>
        <a:font script="Hebr" typeface="Times New Roman"/>
        <a:font script="Java" typeface="Javanese Text"/>
        <a:font script="Jpan" typeface="游ゴシック Light"/>
        <a:font script="Khmr" typeface="MoolBoran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Angsana New"/>
        <a:font script="Tibt" typeface="Microsoft Himalaya"/>
        <a:font script="Uigh" typeface="Microsoft Uighur"/>
        <a:font script="Viet" typeface="Times New Roman"/>
        <a:font script="Yiii" typeface="Microsoft Yi Baiti"/>
      </a:majorFont>
      <a:minorFont>
        <a:latin typeface="맑은 고딕"/>
        <a:ea typeface=""/>
        <a:cs typeface=""/>
        <a:font script="Arab" typeface="Arial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"/>
        <a:font script="Hant" typeface="新細明體"/>
        <a:font script="Hebr" typeface="Arial"/>
        <a:font script="Java" typeface="Javanese Text"/>
        <a:font script="Jpan" typeface="游ゴシック"/>
        <a:font script="Khmr" typeface="DaunPenh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Cordia New"/>
        <a:font script="Tibt" typeface="Microsoft Himalaya"/>
        <a:font script="Uigh" typeface="Microsoft Uighur"/>
        <a:font script="Viet" typeface="Arial"/>
        <a:font script="Yiii" typeface="Microsoft Yi Baiti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tint val="67000"/>
                <a:satMod val="105000"/>
              </a:schemeClr>
            </a:gs>
            <a:gs pos="50000">
              <a:schemeClr val="phClr">
                <a:lumMod val="105000"/>
                <a:tint val="73000"/>
                <a:satMod val="103000"/>
              </a:schemeClr>
            </a:gs>
            <a:gs pos="100000">
              <a:schemeClr val="phClr">
                <a:lumMod val="105000"/>
                <a:tint val="81000"/>
                <a:satMod val="10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lumMod val="102000"/>
                <a:tint val="94000"/>
                <a:satMod val="103000"/>
              </a:schemeClr>
            </a:gs>
            <a:gs pos="50000">
              <a:schemeClr val="phClr">
                <a:lumMod val="100000"/>
                <a:shade val="100000"/>
                <a:satMod val="110000"/>
              </a:schemeClr>
            </a:gs>
            <a:gs pos="100000">
              <a:schemeClr val="phClr">
                <a:lumMod val="99000"/>
                <a:shade val="78000"/>
                <a:satMod val="120000"/>
              </a:schemeClr>
            </a:gs>
          </a:gsLst>
          <a:lin ang="5400000" scaled="1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lumMod val="102000"/>
                <a:tint val="93000"/>
                <a:shade val="98000"/>
                <a:satMod val="150000"/>
              </a:schemeClr>
            </a:gs>
            <a:gs pos="50000">
              <a:schemeClr val="phClr">
                <a:lumMod val="103000"/>
                <a:tint val="98000"/>
                <a:shade val="90000"/>
                <a:satMod val="130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908</Words>
  <Application>Microsoft Office PowerPoint</Application>
  <PresentationFormat>와이드스크린</PresentationFormat>
  <Paragraphs>138</Paragraphs>
  <Slides>24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나눔스퀘어</vt:lpstr>
      <vt:lpstr>맑은 고딕</vt:lpstr>
      <vt:lpstr>나눔스퀘어 Bold</vt:lpstr>
      <vt:lpstr>Arial</vt:lpstr>
      <vt:lpstr/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사이냅소프트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Owner</dc:creator>
  <cp:lastModifiedBy>Owner</cp:lastModifiedBy>
  <cp:revision>29</cp:revision>
  <dcterms:modified xsi:type="dcterms:W3CDTF">2021-09-30T19:37:40Z</dcterms:modified>
</cp:coreProperties>
</file>